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Bricolage Grotesque Extra Bold" panose="020B0605040402000204" pitchFamily="34" charset="0"/>
      <p:regular r:id="rId16"/>
    </p:embeddedFont>
    <p:embeddedFont>
      <p:font typeface="Bricolage Grotesque Extra Bold" panose="020B0605040402000204" pitchFamily="34" charset="-122"/>
      <p:regular r:id="rId17"/>
    </p:embeddedFont>
    <p:embeddedFont>
      <p:font typeface="Bricolage Grotesque Extra Bold" panose="020B0605040402000204" pitchFamily="34" charset="-120"/>
      <p:regular r:id="rId18"/>
    </p:embeddedFont>
    <p:embeddedFont>
      <p:font typeface="Montserrat" pitchFamily="34" charset="0"/>
      <p:bold r:id="rId19"/>
    </p:embeddedFont>
    <p:embeddedFont>
      <p:font typeface="Montserrat" pitchFamily="34" charset="-122"/>
      <p:bold r:id="rId20"/>
    </p:embeddedFont>
    <p:embeddedFont>
      <p:font typeface="Montserrat" pitchFamily="34" charset="-12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E0"/>
    <a:srgbClr val="AD1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8316"/>
            <a:ext cx="7556421" cy="1860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altLang="en-US" sz="3900" b="1" dirty="0">
                <a:solidFill>
                  <a:srgbClr val="FF61E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MarkTrade: Precision Meets Performance</a:t>
            </a:r>
            <a:endParaRPr lang="en-US" altLang="en-US" sz="3900" b="1" dirty="0">
              <a:solidFill>
                <a:srgbClr val="FF61E0"/>
              </a:solidFill>
              <a:latin typeface="Bricolage Grotesque Extra Bold" panose="020B0605040402000204" pitchFamily="34" charset="0"/>
              <a:ea typeface="Bricolage Grotesque Extra Bold" panose="020B0605040402000204" pitchFamily="34" charset="-122"/>
              <a:cs typeface="Bricolage Grotesque Extra Bold" panose="020B060504040200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50" y="4876165"/>
            <a:ext cx="7556500" cy="963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unparalleled financial and marketing intelligence with a revolutionary AI dashboard designed for privacy and real-time performance.</a:t>
            </a:r>
            <a:endParaRPr lang="en-US" sz="15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0" y="773430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2953"/>
            <a:ext cx="927580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The Concept: Your Private Financial AI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89866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3857268"/>
            <a:ext cx="284797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Real-time Stock Trends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4286488"/>
            <a:ext cx="5554028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cutting-edge AI to meticulously track and analyze stock market movements, providing investors with immediate, actionable insights for informed decision-making.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689866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2464" y="385726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AI-Powered Q&amp;A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282464" y="4286488"/>
            <a:ext cx="5554147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Answering complex financial and marketing queries instantly through an intuitive AI assistant, simplifying data interpretation and strategic planning.</a:t>
            </a:r>
            <a:endParaRPr lang="en-US" sz="15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0" y="764032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258"/>
            <a:ext cx="1215390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Why It Matters: Secure, Cost-Effective, Always On</a:t>
            </a:r>
            <a:endParaRPr lang="en-US" sz="39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93790" y="240196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3707249" y="212717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EAEF6"/>
          </a:solidFill>
        </p:spPr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3885843" y="2275999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1015008" y="2920960"/>
            <a:ext cx="3544610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No API Fees or Subscriptions</a:t>
            </a:r>
            <a:endParaRPr lang="en-US" sz="195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1015008" y="3350181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recurring costs. Our offline model ensures a one-time investment for continuous, unrestricted access to powerful analytics.</a:t>
            </a:r>
            <a:endParaRPr lang="en-US" sz="1550" dirty="0"/>
          </a:p>
        </p:txBody>
      </p:sp>
      <p:sp>
        <p:nvSpPr>
          <p:cNvPr id="8" name="Shape 6"/>
          <p:cNvSpPr/>
          <p:nvPr>
            <p:custDataLst>
              <p:tags r:id="rId6"/>
            </p:custDataLst>
          </p:nvPr>
        </p:nvSpPr>
        <p:spPr>
          <a:xfrm>
            <a:off x="7414379" y="240196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9" name="Shape 7"/>
          <p:cNvSpPr/>
          <p:nvPr>
            <p:custDataLst>
              <p:tags r:id="rId7"/>
            </p:custDataLst>
          </p:nvPr>
        </p:nvSpPr>
        <p:spPr>
          <a:xfrm>
            <a:off x="10327838" y="212717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EAEF6"/>
          </a:solidFill>
        </p:spPr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10506432" y="2275999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7635597" y="2920960"/>
            <a:ext cx="268974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Fully Private &amp; Secure</a:t>
            </a:r>
            <a:endParaRPr lang="en-US" sz="1950" dirty="0"/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7635597" y="3350181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data processing occurs locally, guaranteeing maximum privacy and protecting sensitive financial information from cloud-based vulnerabilities.</a:t>
            </a:r>
            <a:endParaRPr lang="en-US" sz="1550" dirty="0"/>
          </a:p>
        </p:txBody>
      </p:sp>
      <p:sp>
        <p:nvSpPr>
          <p:cNvPr id="13" name="Shape 11"/>
          <p:cNvSpPr/>
          <p:nvPr>
            <p:custDataLst>
              <p:tags r:id="rId11"/>
            </p:custDataLst>
          </p:nvPr>
        </p:nvSpPr>
        <p:spPr>
          <a:xfrm>
            <a:off x="793790" y="499717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14" name="Shape 12"/>
          <p:cNvSpPr/>
          <p:nvPr>
            <p:custDataLst>
              <p:tags r:id="rId12"/>
            </p:custDataLst>
          </p:nvPr>
        </p:nvSpPr>
        <p:spPr>
          <a:xfrm>
            <a:off x="3707249" y="47223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EAEF6"/>
          </a:solidFill>
        </p:spPr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3885843" y="4871204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1015008" y="5516166"/>
            <a:ext cx="326457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Works Anywhere, Anytime</a:t>
            </a:r>
            <a:endParaRPr lang="en-US" sz="195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1015008" y="594538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in low or no-connectivity zones, ensuring uninterrupted access to critical insights whether you're in a remote location or facing network disruptions.</a:t>
            </a:r>
            <a:endParaRPr lang="en-US" sz="1550" dirty="0"/>
          </a:p>
        </p:txBody>
      </p:sp>
      <p:sp>
        <p:nvSpPr>
          <p:cNvPr id="18" name="Shape 16"/>
          <p:cNvSpPr/>
          <p:nvPr>
            <p:custDataLst>
              <p:tags r:id="rId16"/>
            </p:custDataLst>
          </p:nvPr>
        </p:nvSpPr>
        <p:spPr>
          <a:xfrm>
            <a:off x="7414379" y="499717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19" name="Shape 17"/>
          <p:cNvSpPr/>
          <p:nvPr>
            <p:custDataLst>
              <p:tags r:id="rId17"/>
            </p:custDataLst>
          </p:nvPr>
        </p:nvSpPr>
        <p:spPr>
          <a:xfrm>
            <a:off x="10327838" y="47223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EAEF6"/>
          </a:solidFill>
        </p:spPr>
      </p:sp>
      <p:sp>
        <p:nvSpPr>
          <p:cNvPr id="20" name="Text 18"/>
          <p:cNvSpPr/>
          <p:nvPr>
            <p:custDataLst>
              <p:tags r:id="rId18"/>
            </p:custDataLst>
          </p:nvPr>
        </p:nvSpPr>
        <p:spPr>
          <a:xfrm>
            <a:off x="10506432" y="4871204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>
            <p:custDataLst>
              <p:tags r:id="rId19"/>
            </p:custDataLst>
          </p:nvPr>
        </p:nvSpPr>
        <p:spPr>
          <a:xfrm>
            <a:off x="7635597" y="5516166"/>
            <a:ext cx="363533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Ideal for Data-Sensitive Users</a:t>
            </a:r>
            <a:endParaRPr lang="en-US" sz="1950" dirty="0"/>
          </a:p>
        </p:txBody>
      </p:sp>
      <p:sp>
        <p:nvSpPr>
          <p:cNvPr id="22" name="Text 20"/>
          <p:cNvSpPr/>
          <p:nvPr>
            <p:custDataLst>
              <p:tags r:id="rId20"/>
            </p:custDataLst>
          </p:nvPr>
        </p:nvSpPr>
        <p:spPr>
          <a:xfrm>
            <a:off x="7635597" y="594538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individuals and organizations in 2025 who prioritize data sovereignty and require robust, independent analytical capabilities.</a:t>
            </a:r>
            <a:endParaRPr lang="en-US" sz="15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34900" y="767461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382"/>
            <a:ext cx="10551319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Core Features: Empowering Your Decisions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04430"/>
            <a:ext cx="6422231" cy="2419588"/>
          </a:xfrm>
          <a:prstGeom prst="roundRect">
            <a:avLst>
              <a:gd name="adj" fmla="val 344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2127290"/>
            <a:ext cx="6376511" cy="595313"/>
          </a:xfrm>
          <a:prstGeom prst="roundRect">
            <a:avLst>
              <a:gd name="adj" fmla="val 9395"/>
            </a:avLst>
          </a:prstGeom>
          <a:solidFill>
            <a:srgbClr val="282D5E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077" y="2238851"/>
            <a:ext cx="297656" cy="372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008" y="2920960"/>
            <a:ext cx="2905006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Real-time Charts &amp; KPIs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5008" y="3350181"/>
            <a:ext cx="597979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visualizations of key performance indicators and financial metrics, updated instantly for immediate insights.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2104430"/>
            <a:ext cx="6422231" cy="2419588"/>
          </a:xfrm>
          <a:prstGeom prst="roundRect">
            <a:avLst>
              <a:gd name="adj" fmla="val 344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37239" y="2127290"/>
            <a:ext cx="6376511" cy="595313"/>
          </a:xfrm>
          <a:prstGeom prst="roundRect">
            <a:avLst>
              <a:gd name="adj" fmla="val 9395"/>
            </a:avLst>
          </a:prstGeom>
          <a:solidFill>
            <a:srgbClr val="282D5E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667" y="2238851"/>
            <a:ext cx="297656" cy="3720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5597" y="2920960"/>
            <a:ext cx="2963466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AI Chat for Q&amp;A (Ollama)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35597" y="3350181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the robust Ollama framework, our AI chatbot provides intelligent, context-aware answers to all your financial queries.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93790" y="4722376"/>
            <a:ext cx="6422231" cy="2419588"/>
          </a:xfrm>
          <a:prstGeom prst="roundRect">
            <a:avLst>
              <a:gd name="adj" fmla="val 344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16650" y="4745236"/>
            <a:ext cx="6376511" cy="595313"/>
          </a:xfrm>
          <a:prstGeom prst="roundRect">
            <a:avLst>
              <a:gd name="adj" fmla="val 9395"/>
            </a:avLst>
          </a:prstGeom>
          <a:solidFill>
            <a:srgbClr val="282D5E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7" y="4856798"/>
            <a:ext cx="297656" cy="3720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5008" y="5538907"/>
            <a:ext cx="385429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Voice Support (Multi-Language)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015008" y="5968127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 with the dashboard using natural voice commands, supporting multiple languages for enhanced accessibility and convenience.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4379" y="4722376"/>
            <a:ext cx="6422231" cy="2419588"/>
          </a:xfrm>
          <a:prstGeom prst="roundRect">
            <a:avLst>
              <a:gd name="adj" fmla="val 344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37239" y="4745236"/>
            <a:ext cx="6376511" cy="595313"/>
          </a:xfrm>
          <a:prstGeom prst="roundRect">
            <a:avLst>
              <a:gd name="adj" fmla="val 9395"/>
            </a:avLst>
          </a:prstGeom>
          <a:solidFill>
            <a:srgbClr val="282D5E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667" y="4856798"/>
            <a:ext cx="297656" cy="3720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5597" y="5538907"/>
            <a:ext cx="4780836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Report/Image Upload for Auto Analysis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35597" y="5968127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upload documents and images for automatic analysis, extracting critical data and trends with advanced AI capabilities.</a:t>
            </a:r>
            <a:endParaRPr lang="en-US" sz="15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0" y="766064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750"/>
            <a:ext cx="11329273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Stock Dashboard Highlights: Comprehensive Market View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64368"/>
            <a:ext cx="5991344" cy="33700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519720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Stock Prices: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Access streaming quotes and real-time market data directly from your dashboard, ensuring you're always up-to-date.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874" y="3541752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Indicators (MACD, RSI):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Utilize advanced technical analysis tools like MACD and RSI to identify potential trading signals and market momentum.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4563785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from News Headlines: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Gain insights into market sentiment by analyzing news headlines and their potential impact on stock performance.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585817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 from Local AI:</a:t>
            </a: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Benefit from predictive analytics generated by local AI models, offering unique foresight into future market movements.</a:t>
            </a:r>
            <a:endParaRPr lang="en-US" sz="15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0" y="763016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497324"/>
            <a:ext cx="12162234" cy="452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Marketing Dashboard Highlights: Optimized Campaign Performance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43" y="1356479"/>
            <a:ext cx="6371034" cy="6371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3443" y="1315760"/>
            <a:ext cx="6371034" cy="86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SzPct val="100000"/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Campaign Performance (CTR, ROI):</a:t>
            </a: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Track key marketing metrics such as Click-Through Rate (CTR) and Return on Investment (ROI) in real-time, optimizing your ad spend.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3443" y="2246948"/>
            <a:ext cx="6371034" cy="86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SzPct val="100000"/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Channel-Based Insights:</a:t>
            </a: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Drill down into performance across various marketing channels (social media, email, paid ads) to understand their individual effectiveness.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3443" y="3178135"/>
            <a:ext cx="6371034" cy="86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SzPct val="100000"/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Engagement Heatmaps:</a:t>
            </a: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Visualize user interaction with your content through intuitive heatmaps, highlighting areas of high engagement and areas for improvement.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3443" y="4109323"/>
            <a:ext cx="6371034" cy="86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SzPct val="100000"/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Improvement Suggestions:</a:t>
            </a: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Receive AI-driven recommendations for optimizing campaigns, identifying overlooked opportunities and areas for enhanced performance.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0" y="7727315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6322"/>
            <a:ext cx="11996618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AI Assistant Capabilities: Your Intelligent Co-Pilot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3235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015383"/>
            <a:ext cx="3950851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Ask: "Which ad worked best this week?"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754761"/>
            <a:ext cx="395085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Simply ask natural language questions to get immediate, data-driven answers without navigating complex menus.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23235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015383"/>
            <a:ext cx="3950851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Get: Insightful Answers from Local Data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754761"/>
            <a:ext cx="395085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concise, actionable insights derived directly from your private, local datasets, ensuring privacy and speed.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23235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015383"/>
            <a:ext cx="3950851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Supports: Text, Voice, Regional Language Input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754761"/>
            <a:ext cx="3950851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AI assistant is designed for universal accessibility, understanding queries through text, voice, and even regional languages.</a:t>
            </a:r>
            <a:endParaRPr lang="en-US" sz="15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900" y="773430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659"/>
            <a:ext cx="1145774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Ideal Users: Empowering Diverse Stakeholders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8572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58572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5" name="Text 3"/>
          <p:cNvSpPr/>
          <p:nvPr/>
        </p:nvSpPr>
        <p:spPr>
          <a:xfrm>
            <a:off x="1083588" y="3079790"/>
            <a:ext cx="286797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Small Business Owners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09010"/>
            <a:ext cx="591121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powerful, accessible insights without the burden of recurring subscription fees or complex data infrastructure.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58572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858572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9" name="Text 7"/>
          <p:cNvSpPr/>
          <p:nvPr/>
        </p:nvSpPr>
        <p:spPr>
          <a:xfrm>
            <a:off x="7704177" y="307979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Retail Investors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509010"/>
            <a:ext cx="591121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more informed trading decisions with real-time stock trends and predictive AI, all while maintaining data privacy.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563666"/>
            <a:ext cx="6422231" cy="1824276"/>
          </a:xfrm>
          <a:prstGeom prst="roundRect">
            <a:avLst>
              <a:gd name="adj" fmla="val 601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563666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13" name="Text 11"/>
          <p:cNvSpPr/>
          <p:nvPr/>
        </p:nvSpPr>
        <p:spPr>
          <a:xfrm>
            <a:off x="1083588" y="4784884"/>
            <a:ext cx="264902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Private Organizations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214104"/>
            <a:ext cx="59112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sensitive financial and marketing data remains secure and proprietary with an entirely offline analytical solution.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563666"/>
            <a:ext cx="6422231" cy="1824276"/>
          </a:xfrm>
          <a:prstGeom prst="roundRect">
            <a:avLst>
              <a:gd name="adj" fmla="val 6015"/>
            </a:avLst>
          </a:prstGeom>
          <a:noFill/>
          <a:ln w="22860">
            <a:solidFill>
              <a:srgbClr val="41467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563666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EEAEF6"/>
          </a:solidFill>
        </p:spPr>
      </p:sp>
      <p:sp>
        <p:nvSpPr>
          <p:cNvPr id="17" name="Text 15"/>
          <p:cNvSpPr/>
          <p:nvPr/>
        </p:nvSpPr>
        <p:spPr>
          <a:xfrm>
            <a:off x="7704177" y="4784884"/>
            <a:ext cx="323957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NGOs / Rural Digital Teams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214104"/>
            <a:ext cx="59112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Operate effectively in areas with limited or no internet connectivity, providing essential data insights for impactful projects.</a:t>
            </a:r>
            <a:endParaRPr lang="en-US" sz="15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900" y="7734300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altLang="en-US" sz="3900" b="1" dirty="0">
                <a:solidFill>
                  <a:srgbClr val="FF61E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  <a:sym typeface="+mn-ea"/>
              </a:rPr>
              <a:t>Final Summary: </a:t>
            </a:r>
            <a:r>
              <a:rPr lang="en-US" altLang="en-US" sz="3900" b="1" dirty="0">
                <a:solidFill>
                  <a:srgbClr val="FF61E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Privacy-First Insights, Anytime, Anywhere</a:t>
            </a:r>
            <a:endParaRPr lang="en-US" altLang="en-US" sz="3900" b="1" dirty="0">
              <a:solidFill>
                <a:srgbClr val="FF61E0"/>
              </a:solidFill>
              <a:latin typeface="Bricolage Grotesque Extra Bold" panose="020B0605040402000204" pitchFamily="34" charset="0"/>
              <a:ea typeface="Bricolage Grotesque Extra Bold" panose="020B0605040402000204" pitchFamily="34" charset="-122"/>
              <a:cs typeface="Bricolage Grotesque Extra Bold" panose="020B0605040402000204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altLang="en-US" sz="3900" dirty="0">
              <a:solidFill>
                <a:srgbClr val="FF61E0"/>
              </a:solidFill>
              <a:cs typeface="+mn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77846" y="3772257"/>
            <a:ext cx="7258764" cy="2222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secure, high-performance, and intuitive platform delivers real-time stock and marketing insights. Built with a strong focus on privacy, it operates entirely offline—eliminating recurring costs and ensuring reliability in any environment. More than a typical analytics tool, it serves as a strategic advantage, giving data-sensitive users full control and instant access to the insights they need, exactly when they need them.</a:t>
            </a:r>
            <a:endParaRPr lang="en-US" altLang="en-US" sz="1550" dirty="0">
              <a:solidFill>
                <a:srgbClr val="E5DCE6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altLang="en-US" sz="1550" dirty="0">
              <a:solidFill>
                <a:srgbClr val="E5DCE6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549015"/>
            <a:ext cx="22860" cy="2669262"/>
          </a:xfrm>
          <a:prstGeom prst="rect">
            <a:avLst/>
          </a:prstGeom>
          <a:solidFill>
            <a:srgbClr val="EEAEF6"/>
          </a:solid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0" y="7663815"/>
            <a:ext cx="2095500" cy="495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0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1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2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3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4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5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6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7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8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19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2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20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3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4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5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6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7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8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ags/tag9.xml><?xml version="1.0" encoding="utf-8"?>
<p:tagLst xmlns:p="http://schemas.openxmlformats.org/presentationml/2006/main">
  <p:tag name="KSO_WM_DIAGRAM_VIRTUALLY_FRAME" val="{&quot;height&quot;:375.65622047244096,&quot;left&quot;:62.50314960629921,&quot;top&quot;:167.49377952755907,&quot;width&quot;:1026.993700787401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4942</Words>
  <Application>WPS Presentation</Application>
  <PresentationFormat>On-screen Show (16:9)</PresentationFormat>
  <Paragraphs>117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Bricolage Grotesque Extra Bold</vt:lpstr>
      <vt:lpstr>Bricolage Grotesque Extra Bold</vt:lpstr>
      <vt:lpstr>Bricolage Grotesque Extra Bold</vt:lpstr>
      <vt:lpstr>Montserrat</vt:lpstr>
      <vt:lpstr>Montserrat</vt:lpstr>
      <vt:lpstr>Montserrat</vt:lpstr>
      <vt:lpstr>Calibri</vt:lpstr>
      <vt:lpstr>Microsoft YaHei</vt:lpstr>
      <vt:lpstr>Arial Unicode MS</vt:lpstr>
      <vt:lpstr>Arial Narrow</vt:lpstr>
      <vt:lpstr>Algerian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sbkri</cp:lastModifiedBy>
  <cp:revision>2</cp:revision>
  <dcterms:created xsi:type="dcterms:W3CDTF">2025-07-14T15:04:00Z</dcterms:created>
  <dcterms:modified xsi:type="dcterms:W3CDTF">2025-07-14T15:24:37Z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4D17D78AB0F548BA9969DCC65C26D3EC_12</vt:lpwstr>
  </property>
  <property fmtid="{D5CDD505-2E9C-101B-9397-08002B2CF9AE}" pid="3" name="KSOProductBuildVer">
    <vt:lpwstr>1033-12.2.0.21931</vt:lpwstr>
  </property>
</Properties>
</file>